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5"/>
  </p:notesMasterIdLst>
  <p:sldIdLst>
    <p:sldId id="441" r:id="rId2"/>
    <p:sldId id="266" r:id="rId3"/>
    <p:sldId id="324" r:id="rId4"/>
    <p:sldId id="276" r:id="rId5"/>
    <p:sldId id="277" r:id="rId6"/>
    <p:sldId id="332" r:id="rId7"/>
    <p:sldId id="370" r:id="rId8"/>
    <p:sldId id="371" r:id="rId9"/>
    <p:sldId id="338" r:id="rId10"/>
    <p:sldId id="344" r:id="rId11"/>
    <p:sldId id="442" r:id="rId12"/>
    <p:sldId id="443" r:id="rId13"/>
    <p:sldId id="444" r:id="rId14"/>
    <p:sldId id="349" r:id="rId15"/>
    <p:sldId id="445" r:id="rId16"/>
    <p:sldId id="446" r:id="rId17"/>
    <p:sldId id="430" r:id="rId18"/>
    <p:sldId id="447" r:id="rId19"/>
    <p:sldId id="448" r:id="rId20"/>
    <p:sldId id="449" r:id="rId21"/>
    <p:sldId id="393" r:id="rId22"/>
    <p:sldId id="394" r:id="rId23"/>
    <p:sldId id="395" r:id="rId24"/>
    <p:sldId id="399" r:id="rId25"/>
    <p:sldId id="397" r:id="rId26"/>
    <p:sldId id="402" r:id="rId27"/>
    <p:sldId id="450" r:id="rId28"/>
    <p:sldId id="404" r:id="rId29"/>
    <p:sldId id="405" r:id="rId30"/>
    <p:sldId id="406" r:id="rId31"/>
    <p:sldId id="409" r:id="rId32"/>
    <p:sldId id="412" r:id="rId33"/>
    <p:sldId id="413" r:id="rId34"/>
    <p:sldId id="417" r:id="rId35"/>
    <p:sldId id="419" r:id="rId36"/>
    <p:sldId id="452" r:id="rId37"/>
    <p:sldId id="428" r:id="rId38"/>
    <p:sldId id="453" r:id="rId39"/>
    <p:sldId id="454" r:id="rId40"/>
    <p:sldId id="361" r:id="rId41"/>
    <p:sldId id="363" r:id="rId42"/>
    <p:sldId id="364" r:id="rId43"/>
    <p:sldId id="388" r:id="rId44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3300"/>
    <a:srgbClr val="DB4B4B"/>
    <a:srgbClr val="D52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90D6F1E-0040-475D-A743-26E60DF41EDC}" type="slidenum">
              <a:rPr lang="en-IN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D6F1E-0040-475D-A743-26E60DF41EDC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82146-C912-43B2-BB2A-95CADC87B9CC}" type="slidenum">
              <a:rPr lang="en-IN"/>
              <a:pPr/>
              <a:t>25</a:t>
            </a:fld>
            <a:endParaRPr lang="en-IN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B18F0-AE2A-47DF-BD06-03A81C8293D7}" type="slidenum">
              <a:rPr lang="en-IN"/>
              <a:pPr/>
              <a:t>26</a:t>
            </a:fld>
            <a:endParaRPr lang="en-IN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42538-7459-4459-9F41-2AC6A83D1145}" type="slidenum">
              <a:rPr lang="en-IN"/>
              <a:pPr/>
              <a:t>28</a:t>
            </a:fld>
            <a:endParaRPr lang="en-IN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A798E-84CB-4821-9143-8580CED97D42}" type="slidenum">
              <a:rPr lang="en-IN"/>
              <a:pPr/>
              <a:t>29</a:t>
            </a:fld>
            <a:endParaRPr lang="en-IN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95F82-C6F7-42CA-9245-D5C80CCB7F9A}" type="slidenum">
              <a:rPr lang="en-IN"/>
              <a:pPr/>
              <a:t>30</a:t>
            </a:fld>
            <a:endParaRPr lang="en-IN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84593-B51E-43B5-92E4-779DD937BCA8}" type="slidenum">
              <a:rPr lang="en-IN"/>
              <a:pPr/>
              <a:t>31</a:t>
            </a:fld>
            <a:endParaRPr lang="en-IN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30455-4549-438C-BA31-6B6E3A1F08B2}" type="slidenum">
              <a:rPr lang="en-IN"/>
              <a:pPr/>
              <a:t>32</a:t>
            </a:fld>
            <a:endParaRPr lang="en-IN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E6D71-7111-437C-9B31-CC480860FBD4}" type="slidenum">
              <a:rPr lang="en-IN"/>
              <a:pPr/>
              <a:t>33</a:t>
            </a:fld>
            <a:endParaRPr lang="en-IN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824D9-F201-4EDD-AD31-903E73AEAA60}" type="slidenum">
              <a:rPr lang="en-IN"/>
              <a:pPr/>
              <a:t>34</a:t>
            </a:fld>
            <a:endParaRPr lang="en-IN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963A6-32F6-405E-8D62-9FC7AC7CA950}" type="slidenum">
              <a:rPr lang="en-IN"/>
              <a:pPr/>
              <a:t>35</a:t>
            </a:fld>
            <a:endParaRPr lang="en-IN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27411-550D-46D6-ACE7-2932EE1C21D1}" type="slidenum">
              <a:rPr lang="en-IN"/>
              <a:pPr/>
              <a:t>4</a:t>
            </a:fld>
            <a:endParaRPr lang="en-IN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07D96-6CC6-444E-9DE7-78DA686000BD}" type="slidenum">
              <a:rPr lang="en-IN"/>
              <a:pPr/>
              <a:t>37</a:t>
            </a:fld>
            <a:endParaRPr lang="en-IN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53AB3-B630-4747-A6B4-F18FE093ED22}" type="slidenum">
              <a:rPr lang="en-IN"/>
              <a:pPr/>
              <a:t>5</a:t>
            </a:fld>
            <a:endParaRPr lang="en-I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19DE5-8811-4AF9-9B24-DB147CAE7BE6}" type="slidenum">
              <a:rPr lang="en-IN"/>
              <a:pPr/>
              <a:t>7</a:t>
            </a:fld>
            <a:endParaRPr lang="en-IN"/>
          </a:p>
        </p:txBody>
      </p:sp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CC1C636-7E55-4140-A4CB-686D9FA2673E}" type="slidenum">
              <a:rPr lang="en-IN" sz="1200">
                <a:latin typeface="Arial" pitchFamily="34" charset="0"/>
                <a:cs typeface="Times New Roman" pitchFamily="18" charset="0"/>
              </a:rPr>
              <a:pPr algn="r"/>
              <a:t>7</a:t>
            </a:fld>
            <a:endParaRPr lang="en-IN" sz="12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232EB-AFCF-4023-A695-4F5AB464C2C7}" type="slidenum">
              <a:rPr lang="en-IN"/>
              <a:pPr/>
              <a:t>9</a:t>
            </a:fld>
            <a:endParaRPr lang="en-IN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931ED-FE55-4480-B227-801F3B99ABF0}" type="slidenum">
              <a:rPr lang="en-IN"/>
              <a:pPr/>
              <a:t>10</a:t>
            </a:fld>
            <a:endParaRPr lang="en-IN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05613-7F01-4F83-8FD3-972CA8F28CD3}" type="slidenum">
              <a:rPr lang="en-IN"/>
              <a:pPr/>
              <a:t>14</a:t>
            </a:fld>
            <a:endParaRPr lang="en-IN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9C6BA-BAE4-467F-8EB1-FB328E208EE4}" type="slidenum">
              <a:rPr lang="en-IN"/>
              <a:pPr/>
              <a:t>17</a:t>
            </a:fld>
            <a:endParaRPr lang="en-IN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DA331-A688-4E70-B00F-5E8BB0DB9F40}" type="slidenum">
              <a:rPr lang="en-IN"/>
              <a:pPr/>
              <a:t>24</a:t>
            </a:fld>
            <a:endParaRPr lang="en-IN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64D942-D784-45E9-B0C9-86807EE7F1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6869CB-6F56-4BD7-BC1C-94845C086EC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B48A8-FE85-4220-813F-6950E9912A1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2D5455-00FC-42FB-97EC-9A6A20F48E8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DE490-461B-40DE-95A8-3B7AD759DC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522518-3990-4677-931C-C069790757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A1E02-8DA1-44A7-AD16-5978C94BD10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75032C-E5CC-48B2-93D2-6359D20869B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F8C3E6-370F-4A3B-A747-5E976F62641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F75EA-31E1-4833-B733-5D8BA1158E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7A359D-2555-482D-9EE0-B8EB5B1BDBA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832397-EF34-4E83-A168-446B8BFBE9C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cut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346558" cy="322554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BASICS OF PATENT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SPECIFIATION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DRAFTING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5661248"/>
            <a:ext cx="3857652" cy="921284"/>
          </a:xfrm>
        </p:spPr>
        <p:txBody>
          <a:bodyPr>
            <a:normAutofit fontScale="925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By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Dr. Sudha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Javeria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Examiner of Patent and Design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 advClick="0" advTm="35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8610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latin typeface="Times New Roman" pitchFamily="18" charset="0"/>
              </a:rPr>
              <a:t>PATENT SPECIFICATION MAY BE</a:t>
            </a:r>
          </a:p>
          <a:p>
            <a:pPr eaLnBrk="0" hangingPunct="0"/>
            <a:endParaRPr lang="en-US" sz="3600" dirty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3600" b="1" dirty="0">
                <a:solidFill>
                  <a:srgbClr val="D52D2D"/>
                </a:solidFill>
                <a:latin typeface="Times New Roman" pitchFamily="18" charset="0"/>
              </a:rPr>
              <a:t>provisional</a:t>
            </a:r>
            <a:r>
              <a:rPr lang="en-US" sz="3600" dirty="0">
                <a:solidFill>
                  <a:srgbClr val="D52D2D"/>
                </a:solidFill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providing basic  idea of the invention without details as </a:t>
            </a:r>
          </a:p>
          <a:p>
            <a:pPr eaLnBrk="0" hangingPunct="0"/>
            <a:r>
              <a:rPr lang="en-US" sz="3600" dirty="0">
                <a:latin typeface="Times New Roman" pitchFamily="18" charset="0"/>
              </a:rPr>
              <a:t>to working of invention and claims</a:t>
            </a:r>
          </a:p>
          <a:p>
            <a:pPr eaLnBrk="0" hangingPunct="0"/>
            <a:r>
              <a:rPr lang="en-US" sz="3600" dirty="0">
                <a:latin typeface="Times New Roman" pitchFamily="18" charset="0"/>
              </a:rPr>
              <a:t>or </a:t>
            </a:r>
          </a:p>
          <a:p>
            <a:pPr eaLnBrk="0" hangingPunct="0">
              <a:buFontTx/>
              <a:buChar char="•"/>
            </a:pPr>
            <a:r>
              <a:rPr lang="en-US" sz="3600" b="1" dirty="0">
                <a:solidFill>
                  <a:srgbClr val="D52D2D"/>
                </a:solidFill>
                <a:latin typeface="Times New Roman" pitchFamily="18" charset="0"/>
              </a:rPr>
              <a:t>complete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providing details of invention, best mode of working, claims, abstract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61378" t="11842" r="19391" b="7018"/>
          <a:stretch>
            <a:fillRect/>
          </a:stretch>
        </p:blipFill>
        <p:spPr bwMode="auto">
          <a:xfrm>
            <a:off x="1357290" y="285728"/>
            <a:ext cx="6357982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500043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What is complete Specification?</a:t>
            </a:r>
            <a:br>
              <a:rPr lang="en-US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8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Analysis of Section 10(4) of Act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786" y="1500174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Section 10(4): Every complete specification should:</a:t>
            </a:r>
          </a:p>
          <a:p>
            <a:pPr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571500" indent="-571500">
              <a:buFont typeface="+mj-lt"/>
              <a:buAutoNum type="alphaLcParenR"/>
            </a:pP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fully and particularly describe the invention and its operation or use and the method by which it is to be performed;</a:t>
            </a:r>
          </a:p>
          <a:p>
            <a:pPr marL="571500" indent="-571500">
              <a:buFont typeface="+mj-lt"/>
              <a:buAutoNum type="alphaLcParenR"/>
            </a:pP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disclose the best method of performing the invention which is known to the applicant and for which he is entitled to claim protection; and</a:t>
            </a:r>
          </a:p>
          <a:p>
            <a:pPr marL="571500" indent="-571500">
              <a:buFont typeface="+mj-lt"/>
              <a:buAutoNum type="alphaLcParenR"/>
            </a:pP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end with a claim or claims defining the scope of invention for which protection is claimed;</a:t>
            </a:r>
          </a:p>
          <a:p>
            <a:pPr marL="571500" indent="-571500">
              <a:buFont typeface="+mj-lt"/>
              <a:buAutoNum type="alphaLcParenR"/>
            </a:pP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be accompanied by an abstract to provide technical information on the invention</a:t>
            </a:r>
            <a:endParaRPr lang="en-US" sz="24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64291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Patent Specification - Techno-legal doc</a:t>
            </a:r>
            <a:endParaRPr lang="en-IN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714488"/>
            <a:ext cx="8501122" cy="289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1" indent="-255588">
              <a:lnSpc>
                <a:spcPct val="90000"/>
              </a:lnSpc>
              <a:spcBef>
                <a:spcPts val="1200"/>
              </a:spcBef>
              <a:buSzPct val="68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Unity Of Invention - Single Inventive Concept</a:t>
            </a:r>
          </a:p>
          <a:p>
            <a:pPr marL="530225" lvl="1" indent="-420688">
              <a:lnSpc>
                <a:spcPct val="90000"/>
              </a:lnSpc>
              <a:spcBef>
                <a:spcPts val="1200"/>
              </a:spcBef>
              <a:buSzPct val="68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Clarity of Disclosure - State Clearly And   Distinctly The Nature And Limits Of The Claims</a:t>
            </a:r>
          </a:p>
          <a:p>
            <a:pPr marL="530225" lvl="1" indent="-420688">
              <a:lnSpc>
                <a:spcPct val="90000"/>
              </a:lnSpc>
              <a:spcBef>
                <a:spcPts val="1200"/>
              </a:spcBef>
              <a:buSzPct val="68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Sufficiency Of Disclosure - Claims should be  supported by Written Description.</a:t>
            </a:r>
          </a:p>
          <a:p>
            <a:pPr marL="365125" lvl="1" indent="-255588">
              <a:lnSpc>
                <a:spcPct val="90000"/>
              </a:lnSpc>
              <a:spcBef>
                <a:spcPts val="1200"/>
              </a:spcBef>
              <a:buSzPct val="68000"/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 Biological Material - Geographical Origin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457200" y="101600"/>
            <a:ext cx="8382000" cy="492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Structure of  Patent specification</a:t>
            </a:r>
          </a:p>
          <a:p>
            <a:pPr eaLnBrk="0" hangingPunct="0">
              <a:lnSpc>
                <a:spcPct val="95000"/>
              </a:lnSpc>
            </a:pPr>
            <a:endParaRPr lang="en-US" sz="2800" b="1" i="1" dirty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Title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Field of Invention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Background of the invention/Prior Art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Object of Invention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Summary of invention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Detailed Description of Invention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Claims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Drawings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Abstract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Deposit</a:t>
            </a:r>
          </a:p>
          <a:p>
            <a:pPr eaLnBrk="0" hangingPunct="0">
              <a:lnSpc>
                <a:spcPct val="90000"/>
              </a:lnSpc>
            </a:pPr>
            <a:r>
              <a:rPr lang="en-US" sz="25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25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endParaRPr lang="en-US" sz="25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357166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24" y="1428736"/>
            <a:ext cx="7429552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concise statement providing the crux of the invention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Care should be taken to incorporate all major aspects claimed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Product-Process-Apparatus</a:t>
            </a:r>
          </a:p>
          <a:p>
            <a:pPr>
              <a:lnSpc>
                <a:spcPct val="90000"/>
              </a:lnSpc>
              <a:buClr>
                <a:schemeClr val="tx2"/>
              </a:buClr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30000"/>
              </a:lnSpc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  Examples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Brush - Cleaning Article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Pen - Writing Instrument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214291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FIELD OF THE INVENTION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00" y="1214423"/>
            <a:ext cx="7786742" cy="242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More details than the title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Provides utility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Sometimes used as a tool for search in the absence of abstract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228600" y="765175"/>
            <a:ext cx="8915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BACKGROUND AND PRIOR ART</a:t>
            </a:r>
          </a:p>
          <a:p>
            <a:pPr eaLnBrk="0" hangingPunct="0"/>
            <a:endParaRPr lang="en-US" sz="2800" b="1" i="1" dirty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to </a:t>
            </a:r>
            <a:r>
              <a:rPr lang="en-US" sz="2400" b="1" dirty="0">
                <a:latin typeface="Times New Roman" pitchFamily="18" charset="0"/>
              </a:rPr>
              <a:t>search</a:t>
            </a:r>
            <a:r>
              <a:rPr lang="en-US" sz="2400" dirty="0">
                <a:latin typeface="Times New Roman" pitchFamily="18" charset="0"/>
              </a:rPr>
              <a:t> the relevant technical field for published documents</a:t>
            </a:r>
          </a:p>
          <a:p>
            <a:pPr eaLnBrk="0" hangingPunct="0"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to discuss all patent/non patent documents published any where in the world, prior knowledge and use in the same technical field </a:t>
            </a:r>
          </a:p>
          <a:p>
            <a:pPr eaLnBrk="0" hangingPunct="0"/>
            <a:endParaRPr lang="en-US" sz="2400" dirty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to distinguish the invention from the known/prior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art</a:t>
            </a:r>
          </a:p>
          <a:p>
            <a:pPr eaLnBrk="0" hangingPunct="0"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Disadvantages or problems existing with the prior art that the invention solves</a:t>
            </a:r>
          </a:p>
          <a:p>
            <a:pPr eaLnBrk="0" hangingPunct="0"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500042"/>
            <a:ext cx="6572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OBJECTS OF THE INVENTION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00" y="1714488"/>
            <a:ext cx="7286676" cy="218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Provides purpose of the invention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Main object(s)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Essential aspects and preferred/optional aspects</a:t>
            </a:r>
            <a:endParaRPr lang="en-US" sz="28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642918"/>
            <a:ext cx="6215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SUMMARY OF THE INVENTION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290" y="1500174"/>
            <a:ext cx="7072362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Gist of proposed invention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Gist of proposed solution for one or more technical problems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7848600" cy="4495800"/>
          </a:xfrm>
          <a:noFill/>
        </p:spPr>
        <p:txBody>
          <a:bodyPr/>
          <a:lstStyle/>
          <a:p>
            <a:pPr>
              <a:buFont typeface="Monotype Sorts" pitchFamily="2" charset="2"/>
              <a:buChar char="X"/>
            </a:pPr>
            <a:r>
              <a:rPr lang="en-US" sz="1800" b="1" dirty="0"/>
              <a:t>A PATENT IS A GRANT BY</a:t>
            </a:r>
          </a:p>
          <a:p>
            <a:pPr>
              <a:buFont typeface="Wingdings" pitchFamily="2" charset="2"/>
              <a:buNone/>
            </a:pPr>
            <a:r>
              <a:rPr lang="en-US" sz="1800" b="1" dirty="0"/>
              <a:t>     </a:t>
            </a:r>
            <a:r>
              <a:rPr lang="en-US" sz="1800" b="1" u="sng" dirty="0"/>
              <a:t>SOVEREIGN OR STATE</a:t>
            </a:r>
            <a:r>
              <a:rPr lang="en-US" sz="1800" b="1" dirty="0"/>
              <a:t> TO A</a:t>
            </a:r>
          </a:p>
          <a:p>
            <a:pPr>
              <a:buFont typeface="Wingdings" pitchFamily="2" charset="2"/>
              <a:buNone/>
            </a:pPr>
            <a:r>
              <a:rPr lang="en-US" sz="1800" b="1" dirty="0"/>
              <a:t>     PERSON GIVING </a:t>
            </a:r>
            <a:r>
              <a:rPr lang="en-US" sz="1800" b="1" u="sng" dirty="0"/>
              <a:t>RIGHT TO EXCLUDE</a:t>
            </a:r>
            <a:r>
              <a:rPr lang="en-US" sz="1800" b="1" dirty="0"/>
              <a:t> OTHERS FROM MAKING, USING,OFFERING FOR SALE, SELLING OR IMPORTING  AN </a:t>
            </a:r>
            <a:r>
              <a:rPr lang="en-US" sz="1800" b="1" u="sng" dirty="0"/>
              <a:t>INVENTION </a:t>
            </a:r>
            <a:r>
              <a:rPr lang="en-US" sz="1800" b="1" dirty="0"/>
              <a:t>FOR A</a:t>
            </a:r>
          </a:p>
          <a:p>
            <a:pPr>
              <a:buFont typeface="Wingdings" pitchFamily="2" charset="2"/>
              <a:buNone/>
            </a:pPr>
            <a:r>
              <a:rPr lang="en-US" sz="1800" b="1" dirty="0"/>
              <a:t>    </a:t>
            </a:r>
            <a:r>
              <a:rPr lang="en-US" sz="1800" b="1" u="sng" dirty="0"/>
              <a:t>LIMITED PERIOD</a:t>
            </a:r>
            <a:r>
              <a:rPr lang="en-US" sz="1800" b="1" dirty="0"/>
              <a:t>, IN EXCHANGE FOR</a:t>
            </a:r>
          </a:p>
          <a:p>
            <a:pPr>
              <a:buFont typeface="Wingdings" pitchFamily="2" charset="2"/>
              <a:buNone/>
            </a:pPr>
            <a:r>
              <a:rPr lang="en-US" sz="1800" b="1" dirty="0"/>
              <a:t>   </a:t>
            </a:r>
            <a:r>
              <a:rPr lang="en-US" sz="1800" b="1" u="sng" dirty="0"/>
              <a:t> DISCLOSING</a:t>
            </a:r>
            <a:r>
              <a:rPr lang="en-US" sz="1800" b="1" dirty="0"/>
              <a:t> IT IN A PATENT </a:t>
            </a:r>
            <a:r>
              <a:rPr lang="en-US" sz="1800" b="1" dirty="0" smtClean="0"/>
              <a:t>SPECIFICATION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i="1" dirty="0"/>
              <a:t>Such that any one trained in the art can reproduce the invention.</a:t>
            </a:r>
            <a:br>
              <a:rPr lang="en-US" sz="1800" b="1" i="1" dirty="0"/>
            </a:br>
            <a:endParaRPr lang="en-US" sz="1800" b="1" i="1" dirty="0"/>
          </a:p>
          <a:p>
            <a:pPr>
              <a:buFont typeface="Monotype Sorts" pitchFamily="2" charset="2"/>
              <a:buNone/>
            </a:pP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OWNER HAS A QUALIFIED RIGHT TO USE THE INVENTION</a:t>
            </a:r>
          </a:p>
          <a:p>
            <a:endParaRPr lang="en-US" sz="1800" b="1" dirty="0"/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124075" y="692150"/>
            <a:ext cx="47244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102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WHAT IS A PATENT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235825" y="1341438"/>
          <a:ext cx="1908175" cy="1146175"/>
        </p:xfrm>
        <a:graphic>
          <a:graphicData uri="http://schemas.openxmlformats.org/presentationml/2006/ole">
            <p:oleObj spid="_x0000_s24580" name="Clip" r:id="rId4" imgW="1795680" imgH="1275480" progId="">
              <p:embed/>
            </p:oleObj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714488"/>
            <a:ext cx="828680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Sets out best mode of performing the invention 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Describes the invention in greater detail with examples/illustration/tables/graphs /Sequence listing etc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Description  sufficient  to enable skilled person to put the invention into practice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0100" y="642918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DETAILED DESCRIPTION OF INVENTION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1692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</a:rPr>
              <a:t>SEQUENCE LISTING FORMAT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&lt;110&gt;	Applicant Name			:	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&lt;120&gt;  Title of Invention :	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&lt;130&gt;   File reference                              :	 </a:t>
            </a:r>
          </a:p>
          <a:p>
            <a:pPr eaLnBrk="0" hangingPunct="0"/>
            <a:endParaRPr lang="en-US" sz="2400" dirty="0">
              <a:latin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</a:rPr>
              <a:t>*&lt;140&gt;    Current Patent Application :        :	PCT/ IN….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*&lt;141&gt;    Current filing date                        :           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*&lt;150&gt;    Earlier Patent Application            :         -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*&lt;151&gt;    Earlier </a:t>
            </a:r>
            <a:r>
              <a:rPr lang="en-US" sz="2400" dirty="0" err="1">
                <a:latin typeface="Arial" pitchFamily="34" charset="0"/>
              </a:rPr>
              <a:t>Appln</a:t>
            </a:r>
            <a:r>
              <a:rPr lang="en-US" sz="2400" dirty="0">
                <a:latin typeface="Arial" pitchFamily="34" charset="0"/>
              </a:rPr>
              <a:t>. Filing Date           :          -</a:t>
            </a:r>
          </a:p>
          <a:p>
            <a:pPr eaLnBrk="0" hangingPunct="0"/>
            <a:endParaRPr lang="en-US" sz="2400" dirty="0">
              <a:latin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</a:rPr>
              <a:t>&lt;160&gt;    Number of SEQ ID Nos.              :	2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*&lt;170&gt;    Software                                    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>
                <a:latin typeface="Arial" pitchFamily="34" charset="0"/>
              </a:rPr>
              <a:t>:</a:t>
            </a:r>
          </a:p>
          <a:p>
            <a:pPr eaLnBrk="0" hangingPunct="0"/>
            <a:endParaRPr lang="en-US" sz="2400" dirty="0">
              <a:latin typeface="Arial" pitchFamily="34" charset="0"/>
            </a:endParaRPr>
          </a:p>
          <a:p>
            <a:pPr eaLnBrk="0" hangingPunct="0"/>
            <a:r>
              <a:rPr lang="en-US" sz="2400" dirty="0">
                <a:latin typeface="Arial" pitchFamily="34" charset="0"/>
              </a:rPr>
              <a:t>&lt;210&gt;    Information for SEQ ID No.        :	1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&lt;211&gt;    Length                                          :	22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&lt;212&gt;    Type                                             :	DNA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&lt;213&gt;    Organism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0" y="457200"/>
            <a:ext cx="95261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</a:rPr>
              <a:t>{ </a:t>
            </a:r>
            <a:r>
              <a:rPr lang="en-US" sz="2400" i="1" dirty="0" smtClean="0">
                <a:latin typeface="Arial" pitchFamily="34" charset="0"/>
              </a:rPr>
              <a:t>For </a:t>
            </a:r>
            <a:r>
              <a:rPr lang="en-US" sz="2400" i="1" dirty="0">
                <a:latin typeface="Arial" pitchFamily="34" charset="0"/>
              </a:rPr>
              <a:t>modified bases/amino acids incorporate  221 and 222 }</a:t>
            </a:r>
          </a:p>
          <a:p>
            <a:pPr eaLnBrk="0" hangingPunct="0"/>
            <a:r>
              <a:rPr lang="en-US" sz="2400" i="1" dirty="0">
                <a:latin typeface="Arial" pitchFamily="34" charset="0"/>
              </a:rPr>
              <a:t>*&lt;221&gt;:	Name/Key</a:t>
            </a:r>
          </a:p>
          <a:p>
            <a:pPr eaLnBrk="0" hangingPunct="0"/>
            <a:r>
              <a:rPr lang="en-US" sz="2400" i="1" dirty="0">
                <a:latin typeface="Arial" pitchFamily="34" charset="0"/>
              </a:rPr>
              <a:t>*&lt;222&gt;:	Location</a:t>
            </a:r>
          </a:p>
          <a:p>
            <a:pPr eaLnBrk="0" hangingPunct="0"/>
            <a:r>
              <a:rPr lang="en-US" sz="2400" dirty="0" smtClean="0">
                <a:latin typeface="Arial" pitchFamily="34" charset="0"/>
              </a:rPr>
              <a:t>*&lt;</a:t>
            </a:r>
            <a:r>
              <a:rPr lang="en-US" sz="2400" dirty="0">
                <a:latin typeface="Arial" pitchFamily="34" charset="0"/>
              </a:rPr>
              <a:t>300&gt;    Publication Information                :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*&lt;301&gt;   Authors                                         :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  *&lt;302&gt;   Title                                         (Title of Publication) 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*&lt;303&gt;   Journal               (Journal name in which data published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*&lt;304&gt;  Volume            (Journal volume in which data published)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*&lt;305&gt;  Issue              (Journal issue No. in which data published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*&lt;306&gt;  Pages           (Journal page nos. in which data published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*&lt;307&gt;  Date (Journal date in which data published (CCYY MM DD) 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*&lt;308&gt;  Database accession[Accession no. assigned by database</a:t>
            </a:r>
          </a:p>
          <a:p>
            <a:pPr eaLnBrk="0" hangingPunct="0"/>
            <a:r>
              <a:rPr lang="en-US" sz="2400" dirty="0">
                <a:latin typeface="Arial" pitchFamily="34" charset="0"/>
              </a:rPr>
              <a:t> incl. (CCYY MM DD) incl. Database name}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212725" y="619125"/>
            <a:ext cx="87026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Arial" pitchFamily="34" charset="0"/>
              </a:rPr>
              <a:t>*&lt;309&gt;  Database entry date	        : </a:t>
            </a:r>
          </a:p>
          <a:p>
            <a:pPr lvl="1" eaLnBrk="0" hangingPunct="0"/>
            <a:r>
              <a:rPr lang="en-US" sz="2400">
                <a:latin typeface="Arial" pitchFamily="34" charset="0"/>
              </a:rPr>
              <a:t>{Date of entry in database ((CCYY MM DD)} </a:t>
            </a:r>
          </a:p>
          <a:p>
            <a:pPr eaLnBrk="0" hangingPunct="0"/>
            <a:r>
              <a:rPr lang="en-US" sz="2400">
                <a:latin typeface="Arial" pitchFamily="34" charset="0"/>
              </a:rPr>
              <a:t>*&lt;310&gt;Document No.(Document no.for patent type citations only)</a:t>
            </a:r>
          </a:p>
          <a:p>
            <a:pPr eaLnBrk="0" hangingPunct="0"/>
            <a:r>
              <a:rPr lang="en-US" sz="2400">
                <a:latin typeface="Arial" pitchFamily="34" charset="0"/>
              </a:rPr>
              <a:t>*&lt;311&gt;  Filing date</a:t>
            </a:r>
          </a:p>
          <a:p>
            <a:pPr eaLnBrk="0" hangingPunct="0"/>
            <a:r>
              <a:rPr lang="en-US" sz="2400">
                <a:latin typeface="Arial" pitchFamily="34" charset="0"/>
              </a:rPr>
              <a:t> Document filing date. For patent type citations only.)</a:t>
            </a:r>
          </a:p>
          <a:p>
            <a:pPr eaLnBrk="0" hangingPunct="0"/>
            <a:r>
              <a:rPr lang="en-US" sz="2400">
                <a:latin typeface="Arial" pitchFamily="34" charset="0"/>
              </a:rPr>
              <a:t>*&lt;312&gt;  Publication date                                  : </a:t>
            </a:r>
          </a:p>
          <a:p>
            <a:pPr eaLnBrk="0" hangingPunct="0"/>
            <a:r>
              <a:rPr lang="en-US" sz="2400">
                <a:latin typeface="Arial" pitchFamily="34" charset="0"/>
              </a:rPr>
              <a:t>( Document publication date. For patent type citations only.) </a:t>
            </a:r>
          </a:p>
          <a:p>
            <a:pPr eaLnBrk="0" hangingPunct="0"/>
            <a:r>
              <a:rPr lang="en-US" sz="2400">
                <a:latin typeface="Arial" pitchFamily="34" charset="0"/>
              </a:rPr>
              <a:t> *&lt;313&gt;  Relevant residues in SEQ ID NO: X : from to :</a:t>
            </a:r>
          </a:p>
          <a:p>
            <a:pPr eaLnBrk="0" hangingPunct="0"/>
            <a:endParaRPr lang="en-US" sz="2400">
              <a:latin typeface="Arial" pitchFamily="34" charset="0"/>
            </a:endParaRPr>
          </a:p>
          <a:p>
            <a:pPr eaLnBrk="0" hangingPunct="0"/>
            <a:endParaRPr lang="en-US" sz="2400">
              <a:latin typeface="Arial" pitchFamily="34" charset="0"/>
            </a:endParaRPr>
          </a:p>
          <a:p>
            <a:pPr eaLnBrk="0" hangingPunct="0"/>
            <a:r>
              <a:rPr lang="en-US" sz="2400">
                <a:latin typeface="Arial" pitchFamily="34" charset="0"/>
              </a:rPr>
              <a:t>&lt;400&gt;    SEQ ID NO.                                      :	1</a:t>
            </a:r>
          </a:p>
          <a:p>
            <a:pPr eaLnBrk="0" hangingPunct="0"/>
            <a:r>
              <a:rPr lang="en-US" sz="2400">
                <a:latin typeface="Arial" pitchFamily="34" charset="0"/>
              </a:rPr>
              <a:t>sequence		ggatccaata  cgatcactcg  ac                  22</a:t>
            </a:r>
          </a:p>
          <a:p>
            <a:pPr lvl="1" eaLnBrk="0" hangingPunct="0"/>
            <a:endParaRPr lang="en-US" sz="2400">
              <a:latin typeface="Arial" pitchFamily="34" charset="0"/>
            </a:endParaRPr>
          </a:p>
          <a:p>
            <a:pPr eaLnBrk="0" hangingPunct="0"/>
            <a:r>
              <a:rPr lang="en-US" sz="2400">
                <a:latin typeface="Arial" pitchFamily="34" charset="0"/>
              </a:rPr>
              <a:t>(</a:t>
            </a:r>
            <a:r>
              <a:rPr lang="en-US" sz="2400" i="1">
                <a:latin typeface="Arial" pitchFamily="34" charset="0"/>
              </a:rPr>
              <a:t>As per rules triplet codons are to be grouped as triplets, </a:t>
            </a:r>
          </a:p>
          <a:p>
            <a:pPr eaLnBrk="0" hangingPunct="0"/>
            <a:r>
              <a:rPr lang="en-US" sz="2400" i="1">
                <a:latin typeface="Arial" pitchFamily="34" charset="0"/>
              </a:rPr>
              <a:t>otherwise groups of 10 with a gap in between are to be given</a:t>
            </a:r>
            <a:r>
              <a:rPr lang="en-US" sz="2400">
                <a:latin typeface="Arial" pitchFamily="34" charset="0"/>
              </a:rPr>
              <a:t>).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1279525" y="2174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609600" y="8382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2250" indent="-222250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dirty="0">
                <a:latin typeface="Times New Roman" pitchFamily="18" charset="0"/>
              </a:rPr>
              <a:t>		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Structuring Patent Claim</a:t>
            </a:r>
          </a:p>
          <a:p>
            <a:pPr marL="222250" indent="-2222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Identify essential elements of the invention</a:t>
            </a:r>
          </a:p>
          <a:p>
            <a:pPr marL="222250" indent="-2222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Claims should relate to one invention/embodiment within one inventive concept</a:t>
            </a:r>
          </a:p>
          <a:p>
            <a:pPr marL="222250" indent="-2222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Say less to protect more</a:t>
            </a:r>
          </a:p>
          <a:p>
            <a:pPr marL="222250" indent="-2222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Use broader terms as far as applicable</a:t>
            </a:r>
          </a:p>
          <a:p>
            <a:pPr marL="222250" indent="-2222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Define interrelationship of the components</a:t>
            </a:r>
          </a:p>
          <a:p>
            <a:pPr marL="222250" indent="-2222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Basis on the disclosure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295400" y="3810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3200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/>
            <a:endParaRPr 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76200" y="476250"/>
            <a:ext cx="7984878" cy="36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</a:rPr>
              <a:t>			CLAIMS</a:t>
            </a:r>
          </a:p>
          <a:p>
            <a:pPr eaLnBrk="0" hangingPunct="0"/>
            <a:endParaRPr lang="en-US" sz="24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main claim defines the essential features 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Sub-claims define the preferred/optional/additional features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o</a:t>
            </a:r>
            <a:r>
              <a:rPr lang="en-US" sz="2400" dirty="0" smtClean="0">
                <a:latin typeface="Times New Roman" pitchFamily="18" charset="0"/>
              </a:rPr>
              <a:t>ne </a:t>
            </a:r>
            <a:r>
              <a:rPr lang="en-US" sz="2400" dirty="0">
                <a:latin typeface="Times New Roman" pitchFamily="18" charset="0"/>
              </a:rPr>
              <a:t>or more claims may </a:t>
            </a:r>
            <a:r>
              <a:rPr lang="en-US" sz="2400" dirty="0" smtClean="0">
                <a:latin typeface="Times New Roman" pitchFamily="18" charset="0"/>
              </a:rPr>
              <a:t>be </a:t>
            </a:r>
            <a:r>
              <a:rPr lang="en-US" sz="2400" dirty="0">
                <a:latin typeface="Times New Roman" pitchFamily="18" charset="0"/>
              </a:rPr>
              <a:t>presented in dependent </a:t>
            </a:r>
            <a:r>
              <a:rPr lang="en-US" sz="2400" dirty="0" smtClean="0">
                <a:latin typeface="Times New Roman" pitchFamily="18" charset="0"/>
              </a:rPr>
              <a:t>form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</a:rPr>
              <a:t>Any </a:t>
            </a:r>
            <a:r>
              <a:rPr lang="en-US" sz="2400" dirty="0">
                <a:latin typeface="Times New Roman" pitchFamily="18" charset="0"/>
              </a:rPr>
              <a:t>dependent claim </a:t>
            </a:r>
            <a:r>
              <a:rPr lang="en-US" sz="2400" dirty="0" smtClean="0">
                <a:latin typeface="Times New Roman" pitchFamily="18" charset="0"/>
              </a:rPr>
              <a:t>which </a:t>
            </a:r>
            <a:r>
              <a:rPr lang="en-US" sz="2400" dirty="0">
                <a:latin typeface="Times New Roman" pitchFamily="18" charset="0"/>
              </a:rPr>
              <a:t>refers back to more than one </a:t>
            </a: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sz="2400" dirty="0" smtClean="0">
                <a:latin typeface="Times New Roman" pitchFamily="18" charset="0"/>
              </a:rPr>
              <a:t> other </a:t>
            </a:r>
            <a:r>
              <a:rPr lang="en-US" sz="2400" dirty="0">
                <a:latin typeface="Times New Roman" pitchFamily="18" charset="0"/>
              </a:rPr>
              <a:t>claim is considered a </a:t>
            </a:r>
            <a:r>
              <a:rPr lang="en-US" sz="2400" dirty="0" smtClean="0">
                <a:latin typeface="Times New Roman" pitchFamily="18" charset="0"/>
              </a:rPr>
              <a:t>“</a:t>
            </a:r>
            <a:r>
              <a:rPr lang="en-US" sz="2400" dirty="0">
                <a:latin typeface="Times New Roman" pitchFamily="18" charset="0"/>
              </a:rPr>
              <a:t>multiple dependent claim.”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2"/>
          <p:cNvGrpSpPr>
            <a:grpSpLocks/>
          </p:cNvGrpSpPr>
          <p:nvPr/>
        </p:nvGrpSpPr>
        <p:grpSpPr bwMode="auto">
          <a:xfrm rot="10800000">
            <a:off x="914400" y="2133600"/>
            <a:ext cx="4495800" cy="3086100"/>
            <a:chOff x="1248" y="240"/>
            <a:chExt cx="4176" cy="3600"/>
          </a:xfrm>
        </p:grpSpPr>
        <p:sp>
          <p:nvSpPr>
            <p:cNvPr id="214019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20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21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22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52578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>
            <a:off x="4724400" y="3429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4343400" y="4191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>
            <a:off x="3581400" y="5029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7086600" y="2438400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Claim 1</a:t>
            </a:r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7070725" y="316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6934200" y="32004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Claim 2</a:t>
            </a:r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7146925" y="400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7010400" y="40386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Claim 3</a:t>
            </a:r>
          </a:p>
        </p:txBody>
      </p:sp>
      <p:sp>
        <p:nvSpPr>
          <p:cNvPr id="214032" name="Text Box 16"/>
          <p:cNvSpPr txBox="1">
            <a:spLocks noChangeArrowheads="1"/>
          </p:cNvSpPr>
          <p:nvPr/>
        </p:nvSpPr>
        <p:spPr bwMode="auto">
          <a:xfrm>
            <a:off x="6994525" y="4689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7010400" y="48006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Claim 4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571480"/>
            <a:ext cx="5857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Example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071538" y="1285860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I/We claimed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1. A shampoo composition comprising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20- 30% of at least one Surfactant;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5-15% of at least one conditioning agent;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1-3%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atleast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one anti fungal agent and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water.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2. The shampoo composition as claimed in claim 1, wherein the antifungal agent is selected from a group consisting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pyrazole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imidazole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triazole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tetrazole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pentazole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3.   The shampoo composition in claim 1 wherein  said anti fungal agent is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imidazole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669924" y="642918"/>
            <a:ext cx="75454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eaLnBrk="0" hangingPunct="0"/>
            <a:endParaRPr lang="en-US" sz="2400" dirty="0">
              <a:latin typeface="Times New Roman" pitchFamily="18" charset="0"/>
            </a:endParaRPr>
          </a:p>
          <a:p>
            <a:pPr lvl="1" eaLnBrk="0" hangingPunct="0"/>
            <a:endParaRPr lang="en-US" sz="2400" dirty="0">
              <a:latin typeface="Times New Roman" pitchFamily="18" charset="0"/>
            </a:endParaRPr>
          </a:p>
          <a:p>
            <a:pPr eaLnBrk="0" hangingPunct="0"/>
            <a:r>
              <a:rPr lang="en-US" sz="2400" b="1" dirty="0">
                <a:latin typeface="Times New Roman" pitchFamily="18" charset="0"/>
              </a:rPr>
              <a:t>The claim has 3 parts:</a:t>
            </a:r>
          </a:p>
          <a:p>
            <a:pPr lvl="1" eaLnBrk="0" hangingPunct="0"/>
            <a:r>
              <a:rPr lang="en-US" sz="2400" dirty="0">
                <a:latin typeface="Times New Roman" pitchFamily="18" charset="0"/>
              </a:rPr>
              <a:t> preamble</a:t>
            </a:r>
          </a:p>
          <a:p>
            <a:pPr lvl="1" eaLnBrk="0" hangingPunct="0"/>
            <a:r>
              <a:rPr lang="en-US" sz="2400" dirty="0">
                <a:latin typeface="Times New Roman" pitchFamily="18" charset="0"/>
              </a:rPr>
              <a:t> transitional phrase</a:t>
            </a:r>
          </a:p>
          <a:p>
            <a:pPr lvl="1" eaLnBrk="0" hangingPunct="0"/>
            <a:r>
              <a:rPr lang="en-US" sz="2400" dirty="0">
                <a:latin typeface="Times New Roman" pitchFamily="18" charset="0"/>
              </a:rPr>
              <a:t> body</a:t>
            </a:r>
          </a:p>
          <a:p>
            <a:pPr eaLnBrk="0" hangingPunct="0"/>
            <a:r>
              <a:rPr lang="en-US" sz="2400" b="1" dirty="0">
                <a:latin typeface="Times New Roman" pitchFamily="18" charset="0"/>
              </a:rPr>
              <a:t>A claim is written as a single sentence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219075" y="500043"/>
            <a:ext cx="884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 b="1" dirty="0">
              <a:latin typeface="Times New Roman" pitchFamily="18" charset="0"/>
            </a:endParaRPr>
          </a:p>
          <a:p>
            <a:pPr eaLnBrk="0" hangingPunct="0"/>
            <a:r>
              <a:rPr lang="en-US" sz="2800" b="1" dirty="0">
                <a:latin typeface="Times New Roman" pitchFamily="18" charset="0"/>
              </a:rPr>
              <a:t>Preamble</a:t>
            </a:r>
          </a:p>
          <a:p>
            <a:pPr lvl="1" eaLnBrk="0" hangingPunct="0"/>
            <a:r>
              <a:rPr lang="en-US" sz="2800" dirty="0">
                <a:latin typeface="Times New Roman" pitchFamily="18" charset="0"/>
              </a:rPr>
              <a:t>Provide a category for the invention </a:t>
            </a:r>
          </a:p>
          <a:p>
            <a:pPr lvl="2" eaLnBrk="0" hangingPunct="0"/>
            <a:r>
              <a:rPr lang="en-US" sz="2800" dirty="0" err="1">
                <a:latin typeface="Times New Roman" pitchFamily="18" charset="0"/>
              </a:rPr>
              <a:t>Eg</a:t>
            </a:r>
            <a:r>
              <a:rPr lang="en-US" sz="2800" dirty="0">
                <a:latin typeface="Times New Roman" pitchFamily="18" charset="0"/>
              </a:rPr>
              <a:t>.: 	 A nucleic acid …. </a:t>
            </a:r>
          </a:p>
          <a:p>
            <a:pPr lvl="1" eaLnBrk="0" hangingPunct="0"/>
            <a:endParaRPr lang="en-US" sz="2800" dirty="0">
              <a:latin typeface="Times New Roman" pitchFamily="18" charset="0"/>
            </a:endParaRPr>
          </a:p>
          <a:p>
            <a:pPr lvl="1" eaLnBrk="0" hangingPunct="0"/>
            <a:r>
              <a:rPr lang="en-US" sz="2800" dirty="0">
                <a:latin typeface="Times New Roman" pitchFamily="18" charset="0"/>
              </a:rPr>
              <a:t>		A monoclonal antibody which is reactive to…..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pPr eaLnBrk="0" hangingPunct="0"/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188912"/>
            <a:ext cx="852502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D52D2D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4800" dirty="0" smtClean="0">
                <a:solidFill>
                  <a:srgbClr val="D52D2D"/>
                </a:solidFill>
                <a:latin typeface="Times New Roman" pitchFamily="18" charset="0"/>
                <a:cs typeface="Times New Roman" pitchFamily="18" charset="0"/>
              </a:rPr>
              <a:t>Patentability criteria:-</a:t>
            </a:r>
            <a:r>
              <a:rPr lang="en-IN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	Patent applications are decided  on the basis of </a:t>
            </a:r>
            <a:endParaRPr lang="en-US" sz="2800" dirty="0">
              <a:solidFill>
                <a:srgbClr val="D52D2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D52D2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novelty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inventive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step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	industrial application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	as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well as on the requirements that the 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description should be sufficient and should support 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the claims.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The statutory exclusions need also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considered-section 3&amp;4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71406" y="457200"/>
            <a:ext cx="8539194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latin typeface="Times New Roman" pitchFamily="18" charset="0"/>
              </a:rPr>
              <a:t>Transition</a:t>
            </a:r>
          </a:p>
          <a:p>
            <a:pPr lvl="1" eaLnBrk="0" hangingPunct="0"/>
            <a:r>
              <a:rPr lang="en-US" sz="2400" dirty="0" smtClean="0">
                <a:latin typeface="Times New Roman" pitchFamily="18" charset="0"/>
              </a:rPr>
              <a:t>Follows the preamble</a:t>
            </a:r>
          </a:p>
          <a:p>
            <a:pPr lvl="1" eaLnBrk="0" hangingPunct="0"/>
            <a:r>
              <a:rPr lang="en-US" sz="2400" dirty="0" smtClean="0">
                <a:latin typeface="Times New Roman" pitchFamily="18" charset="0"/>
              </a:rPr>
              <a:t>May </a:t>
            </a:r>
            <a:r>
              <a:rPr lang="en-US" sz="2400" dirty="0">
                <a:latin typeface="Times New Roman" pitchFamily="18" charset="0"/>
              </a:rPr>
              <a:t>begin with a </a:t>
            </a:r>
            <a:r>
              <a:rPr lang="en-US" sz="2400" dirty="0" smtClean="0">
                <a:latin typeface="Times New Roman" pitchFamily="18" charset="0"/>
              </a:rPr>
              <a:t>comma</a:t>
            </a:r>
          </a:p>
          <a:p>
            <a:pPr lvl="1" eaLnBrk="0" hangingPunct="0"/>
            <a:endParaRPr lang="en-US" sz="2400" dirty="0" smtClean="0">
              <a:latin typeface="Times New Roman" pitchFamily="18" charset="0"/>
            </a:endParaRPr>
          </a:p>
          <a:p>
            <a:pPr lvl="1" eaLnBrk="0" hangingPunct="0"/>
            <a:r>
              <a:rPr lang="en-US" sz="2400" dirty="0" smtClean="0">
                <a:latin typeface="Times New Roman" pitchFamily="18" charset="0"/>
              </a:rPr>
              <a:t> “</a:t>
            </a:r>
            <a:r>
              <a:rPr lang="en-US" sz="2400" b="1" dirty="0" smtClean="0">
                <a:latin typeface="Times New Roman" pitchFamily="18" charset="0"/>
              </a:rPr>
              <a:t>Comprising”</a:t>
            </a:r>
            <a:endParaRPr lang="en-US" sz="2400" dirty="0" smtClean="0">
              <a:latin typeface="Times New Roman" pitchFamily="18" charset="0"/>
            </a:endParaRPr>
          </a:p>
          <a:p>
            <a:pPr lvl="2" eaLnBrk="0" hangingPunct="0"/>
            <a:endParaRPr lang="en-US" sz="24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shampoo composition comprising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20- 30% of at least one Surfactant;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5-15% of at least one conditioning agent;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1-3%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atleast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one anti fungal agent and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water.</a:t>
            </a:r>
          </a:p>
          <a:p>
            <a:pPr lvl="2" eaLnBrk="0" hangingPunct="0"/>
            <a:endParaRPr lang="en-US" sz="2400" dirty="0" smtClean="0">
              <a:latin typeface="Times New Roman" pitchFamily="18" charset="0"/>
            </a:endParaRPr>
          </a:p>
          <a:p>
            <a:pPr lvl="2" eaLnBrk="0" hangingPunct="0"/>
            <a:r>
              <a:rPr lang="en-US" sz="2400" b="1" dirty="0" smtClean="0">
                <a:latin typeface="Times New Roman" pitchFamily="18" charset="0"/>
              </a:rPr>
              <a:t>“Consisting of” or “consisting essentially of”</a:t>
            </a:r>
          </a:p>
          <a:p>
            <a:pPr lvl="2" eaLnBrk="0" hangingPunct="0"/>
            <a:endParaRPr lang="en-US" sz="2400" b="1" dirty="0" smtClean="0">
              <a:latin typeface="Times New Roman" pitchFamily="18" charset="0"/>
            </a:endParaRPr>
          </a:p>
          <a:p>
            <a:pPr lvl="1" eaLnBrk="0" hangingPunct="0"/>
            <a:r>
              <a:rPr lang="en-US" sz="2400" dirty="0" err="1" smtClean="0">
                <a:latin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</a:rPr>
              <a:t> A fusion protein,  </a:t>
            </a:r>
            <a:r>
              <a:rPr lang="en-US" sz="2400" b="1" dirty="0" smtClean="0">
                <a:latin typeface="Times New Roman" pitchFamily="18" charset="0"/>
              </a:rPr>
              <a:t>consisting</a:t>
            </a:r>
            <a:r>
              <a:rPr lang="en-US" sz="2400" dirty="0" smtClean="0">
                <a:latin typeface="Times New Roman" pitchFamily="18" charset="0"/>
              </a:rPr>
              <a:t> a polypeptide with a molecular  weight of 1110 to 114 </a:t>
            </a:r>
            <a:r>
              <a:rPr lang="en-US" sz="2400" dirty="0" err="1" smtClean="0">
                <a:latin typeface="Times New Roman" pitchFamily="18" charset="0"/>
              </a:rPr>
              <a:t>kilodaltons</a:t>
            </a:r>
            <a:r>
              <a:rPr lang="en-US" sz="2400" dirty="0" smtClean="0">
                <a:latin typeface="Times New Roman" pitchFamily="18" charset="0"/>
              </a:rPr>
              <a:t> which is a product of a  retinoblastoma </a:t>
            </a:r>
            <a:r>
              <a:rPr lang="en-US" sz="2400" b="1" i="1" dirty="0" smtClean="0">
                <a:latin typeface="Times New Roman" pitchFamily="18" charset="0"/>
              </a:rPr>
              <a:t>gene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</a:endParaRPr>
          </a:p>
          <a:p>
            <a:pPr lvl="2" eaLnBrk="0" hangingPunct="0"/>
            <a:endParaRPr lang="en-US" sz="2400" dirty="0">
              <a:latin typeface="Times New Roman" pitchFamily="18" charset="0"/>
            </a:endParaRPr>
          </a:p>
          <a:p>
            <a:pPr eaLnBrk="0" hangingPunct="0"/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88300" cy="4027488"/>
          </a:xfrm>
          <a:noFill/>
        </p:spPr>
        <p:txBody>
          <a:bodyPr/>
          <a:lstStyle/>
          <a:p>
            <a:pPr marL="222250" indent="-222250"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</a:rPr>
              <a:t>Body</a:t>
            </a:r>
          </a:p>
          <a:p>
            <a:pPr marL="749300" lvl="1" indent="-292100"/>
            <a:r>
              <a:rPr lang="en-US" dirty="0">
                <a:latin typeface="Times New Roman" pitchFamily="18" charset="0"/>
              </a:rPr>
              <a:t>Follows the transitional phrase</a:t>
            </a:r>
          </a:p>
          <a:p>
            <a:pPr marL="749300" lvl="1" indent="-292100"/>
            <a:r>
              <a:rPr lang="en-US" dirty="0">
                <a:latin typeface="Times New Roman" pitchFamily="18" charset="0"/>
              </a:rPr>
              <a:t>Provides the main feature/features of the process/product and the inter relation between the </a:t>
            </a:r>
            <a:r>
              <a:rPr lang="en-US" dirty="0" smtClean="0">
                <a:latin typeface="Times New Roman" pitchFamily="18" charset="0"/>
              </a:rPr>
              <a:t>components</a:t>
            </a:r>
          </a:p>
          <a:p>
            <a:pPr marL="749300" lvl="1" indent="-292100"/>
            <a:endParaRPr lang="en-US" dirty="0" smtClean="0">
              <a:latin typeface="Times New Roman" pitchFamily="18" charset="0"/>
            </a:endParaRPr>
          </a:p>
          <a:p>
            <a:pPr eaLnBrk="0" hangingPunct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The shampoo composition as claimed in claim 1, wherein the antifungal agent is selected from a group consisting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pyrazole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imidazole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triazole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tetrazole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pentazole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428604"/>
            <a:ext cx="7772400" cy="5591196"/>
          </a:xfrm>
          <a:noFill/>
        </p:spPr>
        <p:txBody>
          <a:bodyPr/>
          <a:lstStyle/>
          <a:p>
            <a:pPr marL="222250" indent="-222250">
              <a:lnSpc>
                <a:spcPct val="90000"/>
              </a:lnSpc>
              <a:buNone/>
            </a:pPr>
            <a:endParaRPr lang="en-US" sz="3300" dirty="0" smtClean="0">
              <a:latin typeface="Times New Roman" pitchFamily="18" charset="0"/>
            </a:endParaRPr>
          </a:p>
          <a:p>
            <a:pPr marL="222250" indent="-222250">
              <a:lnSpc>
                <a:spcPct val="90000"/>
              </a:lnSpc>
              <a:buNone/>
            </a:pPr>
            <a:r>
              <a:rPr lang="en-US" sz="3300" dirty="0" smtClean="0">
                <a:latin typeface="Times New Roman" pitchFamily="18" charset="0"/>
              </a:rPr>
              <a:t>Avoid </a:t>
            </a:r>
            <a:r>
              <a:rPr lang="en-US" sz="3300" dirty="0">
                <a:latin typeface="Times New Roman" pitchFamily="18" charset="0"/>
              </a:rPr>
              <a:t>“relative” words like</a:t>
            </a:r>
          </a:p>
          <a:p>
            <a:pPr marL="1089025" lvl="2" indent="-174625">
              <a:lnSpc>
                <a:spcPct val="90000"/>
              </a:lnSpc>
            </a:pPr>
            <a:r>
              <a:rPr lang="en-US" sz="2500" dirty="0">
                <a:latin typeface="Times New Roman" pitchFamily="18" charset="0"/>
              </a:rPr>
              <a:t>Fast, slow, long, short, tall, wide, perfect, complete, thin, strong, flat, high etc</a:t>
            </a:r>
            <a:r>
              <a:rPr lang="en-US" sz="2500" dirty="0" smtClean="0">
                <a:latin typeface="Times New Roman" pitchFamily="18" charset="0"/>
              </a:rPr>
              <a:t>.</a:t>
            </a:r>
          </a:p>
          <a:p>
            <a:pPr marL="1089025" lvl="2" indent="-174625">
              <a:lnSpc>
                <a:spcPct val="90000"/>
              </a:lnSpc>
            </a:pPr>
            <a:endParaRPr lang="en-US" sz="2500" dirty="0">
              <a:latin typeface="Times New Roman" pitchFamily="18" charset="0"/>
            </a:endParaRPr>
          </a:p>
          <a:p>
            <a:pPr marL="1089025" lvl="2" indent="-174625">
              <a:lnSpc>
                <a:spcPct val="90000"/>
              </a:lnSpc>
            </a:pPr>
            <a:r>
              <a:rPr lang="en-US" sz="2500" dirty="0">
                <a:latin typeface="Times New Roman" pitchFamily="18" charset="0"/>
              </a:rPr>
              <a:t>Unless the relationship lies with another recited element in the claim</a:t>
            </a:r>
          </a:p>
          <a:p>
            <a:pPr marL="1089025" lvl="2" indent="-174625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wherein the first </a:t>
            </a:r>
            <a:r>
              <a:rPr lang="en-US" sz="2800" dirty="0" err="1">
                <a:latin typeface="Times New Roman" pitchFamily="18" charset="0"/>
              </a:rPr>
              <a:t>oligo</a:t>
            </a:r>
            <a:r>
              <a:rPr lang="en-US" sz="2800" dirty="0">
                <a:latin typeface="Times New Roman" pitchFamily="18" charset="0"/>
              </a:rPr>
              <a:t> nucleotide is shorter  than the second </a:t>
            </a:r>
            <a:r>
              <a:rPr lang="en-US" sz="2800" dirty="0" err="1">
                <a:latin typeface="Times New Roman" pitchFamily="18" charset="0"/>
              </a:rPr>
              <a:t>oligo</a:t>
            </a:r>
            <a:r>
              <a:rPr lang="en-US" sz="2800" dirty="0">
                <a:latin typeface="Times New Roman" pitchFamily="18" charset="0"/>
              </a:rPr>
              <a:t> nucleotide”</a:t>
            </a:r>
          </a:p>
          <a:p>
            <a:pPr marL="749300" lvl="1" indent="-292100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794"/>
            <a:ext cx="8153400" cy="5538806"/>
          </a:xfrm>
          <a:noFill/>
        </p:spPr>
        <p:txBody>
          <a:bodyPr/>
          <a:lstStyle/>
          <a:p>
            <a:pPr marL="222250" indent="-222250"/>
            <a:r>
              <a:rPr lang="en-US" sz="3300" dirty="0">
                <a:latin typeface="Times New Roman" pitchFamily="18" charset="0"/>
              </a:rPr>
              <a:t>Avoid negative limitations in claims unless disclaiming or that the same cannot be provided in any other manner</a:t>
            </a:r>
          </a:p>
          <a:p>
            <a:pPr marL="1089025" lvl="2" indent="-174625"/>
            <a:r>
              <a:rPr lang="en-US" sz="2500" dirty="0">
                <a:latin typeface="Times New Roman" pitchFamily="18" charset="0"/>
              </a:rPr>
              <a:t>“a monoclonal antibody which is reactive to antigen A but not to antigen B</a:t>
            </a:r>
            <a:r>
              <a:rPr lang="en-US" sz="2500" dirty="0" smtClean="0">
                <a:latin typeface="Times New Roman" pitchFamily="18" charset="0"/>
              </a:rPr>
              <a:t>”</a:t>
            </a:r>
          </a:p>
          <a:p>
            <a:pPr marL="1089025" lvl="2" indent="-174625"/>
            <a:endParaRPr lang="en-US" sz="2500" dirty="0">
              <a:latin typeface="Times New Roman" pitchFamily="18" charset="0"/>
            </a:endParaRPr>
          </a:p>
          <a:p>
            <a:pPr marL="749300" lvl="1" indent="-292100"/>
            <a:r>
              <a:rPr lang="en-US" sz="2900" dirty="0">
                <a:latin typeface="Times New Roman" pitchFamily="18" charset="0"/>
              </a:rPr>
              <a:t>State limitations in the positive terms </a:t>
            </a:r>
          </a:p>
          <a:p>
            <a:pPr marL="1089025" lvl="2" indent="-174625"/>
            <a:r>
              <a:rPr lang="en-US" sz="2500" dirty="0">
                <a:latin typeface="Times New Roman" pitchFamily="18" charset="0"/>
              </a:rPr>
              <a:t>“a short </a:t>
            </a:r>
            <a:r>
              <a:rPr lang="en-US" sz="2500" dirty="0" err="1">
                <a:latin typeface="Times New Roman" pitchFamily="18" charset="0"/>
              </a:rPr>
              <a:t>oligo</a:t>
            </a:r>
            <a:r>
              <a:rPr lang="en-US" sz="2500" dirty="0">
                <a:latin typeface="Times New Roman" pitchFamily="18" charset="0"/>
              </a:rPr>
              <a:t> nucleotide of up to 14 </a:t>
            </a:r>
            <a:r>
              <a:rPr lang="en-US" sz="2500" dirty="0" err="1">
                <a:latin typeface="Times New Roman" pitchFamily="18" charset="0"/>
              </a:rPr>
              <a:t>bp</a:t>
            </a:r>
            <a:r>
              <a:rPr lang="en-US" sz="2500" dirty="0">
                <a:latin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533400" y="642918"/>
            <a:ext cx="83677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 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Expressions like "</a:t>
            </a:r>
            <a:r>
              <a:rPr lang="en-US" sz="2400" b="1" dirty="0">
                <a:latin typeface="Times New Roman" pitchFamily="18" charset="0"/>
              </a:rPr>
              <a:t>preferably</a:t>
            </a:r>
            <a:r>
              <a:rPr lang="en-US" sz="2400" dirty="0">
                <a:latin typeface="Times New Roman" pitchFamily="18" charset="0"/>
              </a:rPr>
              <a:t>", "</a:t>
            </a:r>
            <a:r>
              <a:rPr lang="en-US" sz="2400" b="1" dirty="0">
                <a:latin typeface="Times New Roman" pitchFamily="18" charset="0"/>
              </a:rPr>
              <a:t>for example</a:t>
            </a:r>
            <a:r>
              <a:rPr lang="en-US" sz="2400" dirty="0">
                <a:latin typeface="Times New Roman" pitchFamily="18" charset="0"/>
              </a:rPr>
              <a:t>", "</a:t>
            </a:r>
            <a:r>
              <a:rPr lang="en-US" sz="2400" b="1" dirty="0">
                <a:latin typeface="Times New Roman" pitchFamily="18" charset="0"/>
              </a:rPr>
              <a:t>such as</a:t>
            </a:r>
            <a:r>
              <a:rPr lang="en-US" sz="2400" dirty="0">
                <a:latin typeface="Times New Roman" pitchFamily="18" charset="0"/>
              </a:rPr>
              <a:t>" or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"</a:t>
            </a:r>
            <a:r>
              <a:rPr lang="en-US" sz="2400" b="1" dirty="0">
                <a:latin typeface="Times New Roman" pitchFamily="18" charset="0"/>
              </a:rPr>
              <a:t>more particularly</a:t>
            </a:r>
            <a:r>
              <a:rPr lang="en-US" sz="2400" dirty="0">
                <a:latin typeface="Times New Roman" pitchFamily="18" charset="0"/>
              </a:rPr>
              <a:t>" should be looked at carefully to ensure that </a:t>
            </a: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they do not introduce ambiguity. </a:t>
            </a:r>
          </a:p>
          <a:p>
            <a:pPr eaLnBrk="0" hangingPunct="0"/>
            <a:endParaRPr lang="en-US" sz="2400" dirty="0"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A process for …. Wherein annealing is carried out at a temperature</a:t>
            </a: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About…… more preferably at ..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305800" cy="5943600"/>
          </a:xfrm>
          <a:noFill/>
        </p:spPr>
        <p:txBody>
          <a:bodyPr/>
          <a:lstStyle/>
          <a:p>
            <a:pPr marL="222250" indent="-222250"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Support of the claim language to be reflected in the specification.</a:t>
            </a:r>
          </a:p>
          <a:p>
            <a:pPr marL="222250" indent="-222250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9300" lvl="1" indent="-29210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every claim should have adequate support in the specification</a:t>
            </a:r>
          </a:p>
          <a:p>
            <a:pPr marL="749300" lvl="1" indent="-29210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Words and terminology should be consistent</a:t>
            </a:r>
          </a:p>
          <a:p>
            <a:pPr marL="749300" lvl="1" indent="-292100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49300" lvl="1" indent="-2921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The amino acid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sequence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written in the abbreviation code recognized in the art. Single-letter abbreviations for the amino acid residues are: A=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Alanine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D=Aspartic acid, E=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Glutamic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acid, F=Phenylalanine, G=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H=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I=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Isoleucine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K=Lysine, L=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Methionine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Asparagine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P=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Q=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Glutanine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R=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S=Serine, T=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Threonine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V=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Tryptophane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Y=Tyrosine.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860" y="642918"/>
            <a:ext cx="4128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Drawings (Rule 15)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28" y="1428736"/>
            <a:ext cx="671517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Submitted on separate sheets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made on a scale sufficiently large to show the invention clearly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Dimensions must not be marked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Sequentially numbered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must not have any descriptive matter unless they contain flow diagrams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Consistent Labeling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141288" y="765175"/>
            <a:ext cx="90027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			Abstract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0" hangingPunct="0"/>
            <a:endParaRPr lang="en-US" sz="2800" b="1" i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Concise summary of the invention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Must start with the title of Invention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indicate clearly the technical field and the technical problem and solution 150 words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Reference can be made to formula or drawing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748540"/>
            <a:ext cx="828680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invention involving a biological material in the specification should be deposited with International Depository Authority (IDA) followed by obtaining date of deposition and accession number.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details needs to be incorporated in the complete specification;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Deposit must be made on or before the date of Indian Filing.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Geographical Origin of the material must be disclosed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84" y="1071546"/>
            <a:ext cx="4643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DEPOSIT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500042"/>
            <a:ext cx="821533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95000"/>
              <a:buFont typeface="Wingdings" pitchFamily="2" charset="2"/>
              <a:buNone/>
            </a:pPr>
            <a:r>
              <a:rPr lang="en-US" dirty="0" smtClean="0">
                <a:solidFill>
                  <a:srgbClr val="CCFF66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VERIFY THE FOLLOWING</a:t>
            </a:r>
          </a:p>
          <a:p>
            <a:pPr>
              <a:buClr>
                <a:schemeClr val="tx2"/>
              </a:buClr>
              <a:buSzPct val="95000"/>
              <a:buFont typeface="Wingdings" pitchFamily="2" charset="2"/>
              <a:buNone/>
            </a:pP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pPr>
              <a:buSzPct val="75000"/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Conduct search </a:t>
            </a:r>
          </a:p>
          <a:p>
            <a:pPr>
              <a:buSzPct val="75000"/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Has it been published, if so, what extent?</a:t>
            </a:r>
          </a:p>
          <a:p>
            <a:pPr>
              <a:buSzPct val="75000"/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Ascertain whether complete or provisional is to be filed</a:t>
            </a:r>
          </a:p>
          <a:p>
            <a:pPr>
              <a:buSzPct val="75000"/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Enlist problems in prior art</a:t>
            </a:r>
          </a:p>
          <a:p>
            <a:pPr>
              <a:buSzPct val="75000"/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What is the problem sought to be solved by the invention?</a:t>
            </a:r>
          </a:p>
          <a:p>
            <a:pPr>
              <a:buSzPct val="75000"/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Is the solution novel, non-obvious?</a:t>
            </a:r>
          </a:p>
          <a:p>
            <a:pPr>
              <a:buSzPct val="75000"/>
              <a:buFont typeface="Wingdings" pitchFamily="2" charset="2"/>
              <a:buChar char="ü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Non-patentable items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Specific Indian requirements, such as 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Deposition, Source and origin etc.</a:t>
            </a:r>
          </a:p>
          <a:p>
            <a:pPr lvl="1" eaLnBrk="1" hangingPunct="1">
              <a:buFontTx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Collect all details, such as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Experimental data/examples/tables/graphs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428860" y="0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CHECK-LIST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4038600" y="2895600"/>
            <a:ext cx="4495800" cy="3581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209800" y="2819400"/>
            <a:ext cx="1524000" cy="1447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 rot="-2211700">
            <a:off x="4117975" y="1066800"/>
            <a:ext cx="1979613" cy="1895475"/>
          </a:xfrm>
          <a:prstGeom prst="wedgeEllipseCallout">
            <a:avLst>
              <a:gd name="adj1" fmla="val -44222"/>
              <a:gd name="adj2" fmla="val 538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AU" sz="2400"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327525" y="1600200"/>
            <a:ext cx="1606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PRIOR</a:t>
            </a:r>
          </a:p>
          <a:p>
            <a:pPr eaLnBrk="0" hangingPunct="0"/>
            <a:r>
              <a:rPr lang="en-US" sz="3200">
                <a:latin typeface="Times New Roman" pitchFamily="18" charset="0"/>
              </a:rPr>
              <a:t>      ART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-11513746">
            <a:off x="762000" y="4567238"/>
            <a:ext cx="2643188" cy="2009775"/>
          </a:xfrm>
          <a:prstGeom prst="wedgeEllipseCallout">
            <a:avLst>
              <a:gd name="adj1" fmla="val -39014"/>
              <a:gd name="adj2" fmla="val 6063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/>
            <a:endParaRPr lang="en-AU" sz="2400">
              <a:latin typeface="Times New Roman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14400" y="5211763"/>
            <a:ext cx="2417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INVENTION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589213" y="381000"/>
            <a:ext cx="419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THE INVENTION IS NOVEL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8985986" cy="67403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2400" b="1" dirty="0">
                <a:latin typeface="Times New Roman" pitchFamily="18" charset="0"/>
              </a:rPr>
              <a:t>CLAIMS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1.  A </a:t>
            </a:r>
            <a:r>
              <a:rPr lang="en-US" sz="2400" dirty="0" smtClean="0">
                <a:latin typeface="Times New Roman" pitchFamily="18" charset="0"/>
              </a:rPr>
              <a:t>peptide </a:t>
            </a:r>
            <a:r>
              <a:rPr lang="en-US" sz="2400" dirty="0">
                <a:latin typeface="Times New Roman" pitchFamily="18" charset="0"/>
              </a:rPr>
              <a:t>comprising a first domain and a second domain,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wherein the first domain comprises the translocation sequence of 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SEQ ID NO:35 which facilitates active transport across a biological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membrane and the second domain comprises at least a biologically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active portion of an insulin polypeptide.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2. The peptide of claim 1, wherein the translocation sequence binds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an </a:t>
            </a:r>
            <a:r>
              <a:rPr lang="en-US" sz="2400" dirty="0" err="1">
                <a:latin typeface="Times New Roman" pitchFamily="18" charset="0"/>
              </a:rPr>
              <a:t>aminoglycan</a:t>
            </a:r>
            <a:r>
              <a:rPr lang="en-US" sz="2400" dirty="0">
                <a:latin typeface="Times New Roman" pitchFamily="18" charset="0"/>
              </a:rPr>
              <a:t>.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3. The peptide of claim 2, wherein the </a:t>
            </a:r>
            <a:r>
              <a:rPr lang="en-US" sz="2400" dirty="0" err="1">
                <a:latin typeface="Times New Roman" pitchFamily="18" charset="0"/>
              </a:rPr>
              <a:t>aminoglycan</a:t>
            </a:r>
            <a:r>
              <a:rPr lang="en-US" sz="2400" dirty="0">
                <a:latin typeface="Times New Roman" pitchFamily="18" charset="0"/>
              </a:rPr>
              <a:t> is heparin or </a:t>
            </a:r>
          </a:p>
          <a:p>
            <a:pPr marL="457200" indent="-457200"/>
            <a:r>
              <a:rPr lang="en-US" sz="2400" dirty="0" err="1">
                <a:latin typeface="Times New Roman" pitchFamily="18" charset="0"/>
              </a:rPr>
              <a:t>chondroitin</a:t>
            </a:r>
            <a:r>
              <a:rPr lang="en-US" sz="2400" dirty="0">
                <a:latin typeface="Times New Roman" pitchFamily="18" charset="0"/>
              </a:rPr>
              <a:t> sulfate.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4. The peptide of claim 1, wherein the </a:t>
            </a:r>
            <a:r>
              <a:rPr lang="en-US" sz="2400" dirty="0" err="1">
                <a:latin typeface="Times New Roman" pitchFamily="18" charset="0"/>
              </a:rPr>
              <a:t>chimeric</a:t>
            </a:r>
            <a:r>
              <a:rPr lang="en-US" sz="2400" dirty="0">
                <a:latin typeface="Times New Roman" pitchFamily="18" charset="0"/>
              </a:rPr>
              <a:t> peptide </a:t>
            </a:r>
            <a:r>
              <a:rPr lang="en-US" sz="2400" dirty="0" err="1">
                <a:latin typeface="Times New Roman" pitchFamily="18" charset="0"/>
              </a:rPr>
              <a:t>translocates</a:t>
            </a:r>
            <a:endParaRPr lang="en-US" sz="2400" dirty="0">
              <a:latin typeface="Times New Roman" pitchFamily="18" charset="0"/>
            </a:endParaRP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a physiological barrier. 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5. The peptide of claim 4, wherein the physiological barrier is the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</a:rPr>
              <a:t> gastrointestinal barrier or the blood-brain barrier.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52400" y="422275"/>
            <a:ext cx="8897938" cy="556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11. A method of increasing the intracellular concentration of insulin</a:t>
            </a:r>
          </a:p>
          <a:p>
            <a:r>
              <a:rPr lang="en-US" sz="2400">
                <a:latin typeface="Times New Roman" pitchFamily="18" charset="0"/>
              </a:rPr>
              <a:t> in a eukaryotic cell, the method comprising: (a) providing the </a:t>
            </a:r>
          </a:p>
          <a:p>
            <a:r>
              <a:rPr lang="en-US" sz="2400">
                <a:latin typeface="Times New Roman" pitchFamily="18" charset="0"/>
              </a:rPr>
              <a:t>peptide of claim 1; and (b) contacting the cell with the peptide</a:t>
            </a:r>
          </a:p>
          <a:p>
            <a:r>
              <a:rPr lang="en-US" sz="2400">
                <a:latin typeface="Times New Roman" pitchFamily="18" charset="0"/>
              </a:rPr>
              <a:t> under conditions promoting active metabolism of the eukaryotic cell.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12. A method of decreasing the intracellular concentration of</a:t>
            </a:r>
          </a:p>
          <a:p>
            <a:r>
              <a:rPr lang="en-US" sz="2400">
                <a:latin typeface="Times New Roman" pitchFamily="18" charset="0"/>
              </a:rPr>
              <a:t> glucose in a eukaryotic cell, the method comprising: (a) providing</a:t>
            </a:r>
          </a:p>
          <a:p>
            <a:r>
              <a:rPr lang="en-US" sz="2400">
                <a:latin typeface="Times New Roman" pitchFamily="18" charset="0"/>
              </a:rPr>
              <a:t> the peptide of claim 1; and (b) contacting the cell with the peptide </a:t>
            </a:r>
          </a:p>
          <a:p>
            <a:r>
              <a:rPr lang="en-US" sz="2400">
                <a:latin typeface="Times New Roman" pitchFamily="18" charset="0"/>
              </a:rPr>
              <a:t>under conditions promoting active metabolism of the eukaryotic cell.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13. A method of increasing the serum insulin concentration in a </a:t>
            </a:r>
          </a:p>
          <a:p>
            <a:r>
              <a:rPr lang="en-US" sz="2400">
                <a:latin typeface="Times New Roman" pitchFamily="18" charset="0"/>
              </a:rPr>
              <a:t>subject, comprising administering to the subject the peptide of claim 1.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14. A method of decreasing the serum glucose concentration in a </a:t>
            </a:r>
          </a:p>
          <a:p>
            <a:r>
              <a:rPr lang="en-US" sz="2400">
                <a:latin typeface="Times New Roman" pitchFamily="18" charset="0"/>
              </a:rPr>
              <a:t>subject, comprising administering to the subject the peptide of claim 1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441325" y="498475"/>
            <a:ext cx="8027988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15. The chimeric peptide of claim 1, wherein the second domain</a:t>
            </a:r>
          </a:p>
          <a:p>
            <a:r>
              <a:rPr lang="en-US" sz="2400">
                <a:latin typeface="Times New Roman" pitchFamily="18" charset="0"/>
              </a:rPr>
              <a:t> comprising at least a biologically active portion of an insulin</a:t>
            </a:r>
          </a:p>
          <a:p>
            <a:r>
              <a:rPr lang="en-US" sz="2400">
                <a:latin typeface="Times New Roman" pitchFamily="18" charset="0"/>
              </a:rPr>
              <a:t>polypeptide still has at least one function of native insulin. 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16. The chimeric peptide of claim 15, wherein the at least one</a:t>
            </a:r>
          </a:p>
          <a:p>
            <a:r>
              <a:rPr lang="en-US" sz="2400">
                <a:latin typeface="Times New Roman" pitchFamily="18" charset="0"/>
              </a:rPr>
              <a:t> function of native insulin is decreasing blood glucose levels.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WordArt 5"/>
          <p:cNvSpPr>
            <a:spLocks noChangeArrowheads="1" noChangeShapeType="1" noTextEdit="1"/>
          </p:cNvSpPr>
          <p:nvPr/>
        </p:nvSpPr>
        <p:spPr bwMode="auto">
          <a:xfrm>
            <a:off x="1258888" y="2708275"/>
            <a:ext cx="6096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THANK YOU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2057400" y="990600"/>
            <a:ext cx="5105400" cy="5257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3563938" y="2420938"/>
            <a:ext cx="2057400" cy="1981200"/>
          </a:xfrm>
          <a:prstGeom prst="ellipse">
            <a:avLst/>
          </a:prstGeom>
          <a:solidFill>
            <a:srgbClr val="DB4B4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69925" y="5680075"/>
            <a:ext cx="188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PRIOR ART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977063" y="762000"/>
            <a:ext cx="1947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CLAIMED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INVENTION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4724400" y="1524000"/>
            <a:ext cx="2362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1981200" y="46482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200400" y="0"/>
            <a:ext cx="3692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</a:rPr>
              <a:t>ANTICIPATION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987550" y="655638"/>
            <a:ext cx="568007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400" b="1">
                <a:solidFill>
                  <a:srgbClr val="D52D2D"/>
                </a:solidFill>
                <a:latin typeface="Times New Roman" pitchFamily="18" charset="0"/>
              </a:rPr>
              <a:t>WHEN INVENTIVE 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538" y="1582340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INVOLVES TECHNICAL ADVANCEMENT COMPARED </a:t>
            </a:r>
          </a:p>
          <a:p>
            <a:pPr eaLnBrk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 EXISTING KNOWLEDGE OR </a:t>
            </a:r>
          </a:p>
          <a:p>
            <a:pPr eaLnBrk="0" hangingPunct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HAVING ECONOMIC SIGNIFICANCE OR </a:t>
            </a:r>
          </a:p>
          <a:p>
            <a:pPr eaLnBrk="0" hangingPunct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BOTH AND </a:t>
            </a:r>
          </a:p>
          <a:p>
            <a:pPr eaLnBrk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MAKES THE INVENTION NOT OBVIOUS TO A PERSON </a:t>
            </a:r>
          </a:p>
          <a:p>
            <a:pPr eaLnBrk="0" hangingPunc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SKILLED IN THE ART.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304800" y="549275"/>
            <a:ext cx="8553450" cy="57943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OBVIOUSNESS/LACK OF INVENTIVE STEP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7367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2" name="Oval 4"/>
          <p:cNvSpPr>
            <a:spLocks noChangeArrowheads="1"/>
          </p:cNvSpPr>
          <p:nvPr/>
        </p:nvSpPr>
        <p:spPr bwMode="auto">
          <a:xfrm>
            <a:off x="5334000" y="2514600"/>
            <a:ext cx="3429000" cy="2590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cs typeface="Times New Roman" pitchFamily="18" charset="0"/>
            </a:endParaRPr>
          </a:p>
        </p:txBody>
      </p:sp>
      <p:sp>
        <p:nvSpPr>
          <p:cNvPr id="160773" name="Oval 5"/>
          <p:cNvSpPr>
            <a:spLocks noChangeArrowheads="1"/>
          </p:cNvSpPr>
          <p:nvPr/>
        </p:nvSpPr>
        <p:spPr bwMode="auto">
          <a:xfrm>
            <a:off x="2209800" y="2819400"/>
            <a:ext cx="1524000" cy="1447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cs typeface="Times New Roman" pitchFamily="18" charset="0"/>
            </a:endParaRPr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-2211700">
            <a:off x="6783388" y="2051050"/>
            <a:ext cx="1979612" cy="1285875"/>
          </a:xfrm>
          <a:prstGeom prst="wedgeEllipseCallout">
            <a:avLst>
              <a:gd name="adj1" fmla="val -70171"/>
              <a:gd name="adj2" fmla="val 1015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A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7231063" y="2438400"/>
            <a:ext cx="1074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PRIOR</a:t>
            </a:r>
          </a:p>
          <a:p>
            <a:pPr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      ART</a:t>
            </a: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 rot="10086254">
            <a:off x="762000" y="4567238"/>
            <a:ext cx="2643188" cy="2009775"/>
          </a:xfrm>
          <a:prstGeom prst="wedgeEllipseCallout">
            <a:avLst>
              <a:gd name="adj1" fmla="val -39014"/>
              <a:gd name="adj2" fmla="val 6063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en-A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914400" y="53594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cs typeface="Times New Roman" pitchFamily="18" charset="0"/>
              </a:rPr>
              <a:t>INVENTION</a:t>
            </a:r>
          </a:p>
        </p:txBody>
      </p:sp>
      <p:sp>
        <p:nvSpPr>
          <p:cNvPr id="160778" name="AutoShape 10"/>
          <p:cNvSpPr>
            <a:spLocks noChangeArrowheads="1"/>
          </p:cNvSpPr>
          <p:nvPr/>
        </p:nvSpPr>
        <p:spPr bwMode="auto">
          <a:xfrm>
            <a:off x="3505200" y="2743200"/>
            <a:ext cx="26670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819352565 h 21600"/>
              <a:gd name="T4" fmla="*/ 2147483647 w 21600"/>
              <a:gd name="T5" fmla="*/ 409676282 h 21600"/>
              <a:gd name="T6" fmla="*/ 2147483647 w 21600"/>
              <a:gd name="T7" fmla="*/ 81935256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>
              <a:cs typeface="Times New Roman" pitchFamily="18" charset="0"/>
            </a:endParaRP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3657600" y="5715000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KNOWLEDGE IN ART</a:t>
            </a:r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H="1" flipV="1">
            <a:off x="4572000" y="3048000"/>
            <a:ext cx="381000" cy="259080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4"/>
          <p:cNvSpPr txBox="1">
            <a:spLocks noChangeArrowheads="1"/>
          </p:cNvSpPr>
          <p:nvPr/>
        </p:nvSpPr>
        <p:spPr bwMode="auto">
          <a:xfrm>
            <a:off x="517525" y="1809750"/>
            <a:ext cx="7372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An invention is capable of industrial </a:t>
            </a:r>
          </a:p>
          <a:p>
            <a:pPr eaLnBrk="0" hangingPunct="0"/>
            <a:r>
              <a:rPr lang="en-US" sz="3600" b="1">
                <a:latin typeface="Times New Roman" pitchFamily="18" charset="0"/>
                <a:cs typeface="Times New Roman" pitchFamily="18" charset="0"/>
              </a:rPr>
              <a:t>application if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600">
                <a:latin typeface="Times New Roman" pitchFamily="18" charset="0"/>
                <a:cs typeface="Times New Roman" pitchFamily="18" charset="0"/>
              </a:rPr>
              <a:t>It can be made or used in industry</a:t>
            </a:r>
            <a:r>
              <a:rPr lang="en-IN" sz="3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2820" name="Group 8"/>
          <p:cNvGrpSpPr>
            <a:grpSpLocks/>
          </p:cNvGrpSpPr>
          <p:nvPr/>
        </p:nvGrpSpPr>
        <p:grpSpPr bwMode="auto">
          <a:xfrm>
            <a:off x="5638800" y="3609975"/>
            <a:ext cx="3048000" cy="2867025"/>
            <a:chOff x="1632" y="1248"/>
            <a:chExt cx="2682" cy="2286"/>
          </a:xfrm>
        </p:grpSpPr>
        <p:sp>
          <p:nvSpPr>
            <p:cNvPr id="16282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2 w 21600"/>
                <a:gd name="T1" fmla="*/ 0 h 21600"/>
                <a:gd name="T2" fmla="*/ 4 w 21600"/>
                <a:gd name="T3" fmla="*/ 1 h 21600"/>
                <a:gd name="T4" fmla="*/ 2 w 21600"/>
                <a:gd name="T5" fmla="*/ 2 h 21600"/>
                <a:gd name="T6" fmla="*/ 0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pPr eaLnBrk="0" hangingPunct="0"/>
              <a:endParaRPr lang="en-GB">
                <a:cs typeface="Times New Roman" pitchFamily="18" charset="0"/>
              </a:endParaRPr>
            </a:p>
          </p:txBody>
        </p:sp>
        <p:sp>
          <p:nvSpPr>
            <p:cNvPr id="162822" name="AutoShape 10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3 w 21600"/>
                <a:gd name="T1" fmla="*/ 0 h 21600"/>
                <a:gd name="T2" fmla="*/ 6 w 21600"/>
                <a:gd name="T3" fmla="*/ 2 h 21600"/>
                <a:gd name="T4" fmla="*/ 3 w 21600"/>
                <a:gd name="T5" fmla="*/ 4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pPr eaLnBrk="0" hangingPunct="0"/>
              <a:endParaRPr lang="en-GB">
                <a:cs typeface="Times New Roman" pitchFamily="18" charset="0"/>
              </a:endParaRPr>
            </a:p>
          </p:txBody>
        </p:sp>
        <p:sp>
          <p:nvSpPr>
            <p:cNvPr id="162823" name="AutoShape 11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4 w 21600"/>
                <a:gd name="T1" fmla="*/ 0 h 21600"/>
                <a:gd name="T2" fmla="*/ 9 w 21600"/>
                <a:gd name="T3" fmla="*/ 3 h 21600"/>
                <a:gd name="T4" fmla="*/ 4 w 21600"/>
                <a:gd name="T5" fmla="*/ 6 h 21600"/>
                <a:gd name="T6" fmla="*/ 0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pPr eaLnBrk="0" hangingPunct="0"/>
              <a:endParaRPr lang="en-GB">
                <a:cs typeface="Times New Roman" pitchFamily="18" charset="0"/>
              </a:endParaRPr>
            </a:p>
          </p:txBody>
        </p:sp>
      </p:grpSp>
      <p:pic>
        <p:nvPicPr>
          <p:cNvPr id="162824" name="Picture 10" descr="MC90024226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4213"/>
            <a:ext cx="22748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763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What is a patent specification?</a:t>
            </a:r>
          </a:p>
          <a:p>
            <a:pPr eaLnBrk="0" hangingPunct="0"/>
            <a:r>
              <a:rPr lang="en-US" sz="3200" dirty="0">
                <a:latin typeface="Times New Roman" pitchFamily="18" charset="0"/>
              </a:rPr>
              <a:t>A document providing technical details and legal protection  </a:t>
            </a:r>
          </a:p>
          <a:p>
            <a:pPr eaLnBrk="0" hangingPunct="0"/>
            <a:endParaRPr lang="en-US" sz="3200" dirty="0"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3200" dirty="0">
                <a:solidFill>
                  <a:srgbClr val="663300"/>
                </a:solidFill>
                <a:latin typeface="Times New Roman" pitchFamily="18" charset="0"/>
              </a:rPr>
              <a:t>describes the invention </a:t>
            </a:r>
          </a:p>
          <a:p>
            <a:pPr eaLnBrk="0" hangingPunct="0">
              <a:buFontTx/>
              <a:buChar char="•"/>
            </a:pPr>
            <a:r>
              <a:rPr lang="en-US" sz="3200" dirty="0">
                <a:solidFill>
                  <a:srgbClr val="663300"/>
                </a:solidFill>
                <a:latin typeface="Times New Roman" pitchFamily="18" charset="0"/>
              </a:rPr>
              <a:t>provides the extent/scope of monopoly protection</a:t>
            </a:r>
            <a:r>
              <a:rPr lang="en-US" sz="32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1016</TotalTime>
  <Words>1363</Words>
  <Application>Microsoft Office PowerPoint</Application>
  <PresentationFormat>On-screen Show (4:3)</PresentationFormat>
  <Paragraphs>337</Paragraphs>
  <Slides>43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Concourse</vt:lpstr>
      <vt:lpstr>Clip</vt:lpstr>
      <vt:lpstr>BASICS OF PATENT  SPECIFIATION DRAFTING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Ganguli</dc:creator>
  <cp:lastModifiedBy>sudha</cp:lastModifiedBy>
  <cp:revision>100</cp:revision>
  <dcterms:created xsi:type="dcterms:W3CDTF">2013-01-25T19:10:25Z</dcterms:created>
  <dcterms:modified xsi:type="dcterms:W3CDTF">2019-08-13T11:55:32Z</dcterms:modified>
</cp:coreProperties>
</file>